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86" r:id="rId2"/>
    <p:sldId id="268" r:id="rId3"/>
    <p:sldId id="487" r:id="rId4"/>
    <p:sldId id="488" r:id="rId5"/>
    <p:sldId id="489" r:id="rId6"/>
    <p:sldId id="490" r:id="rId7"/>
    <p:sldId id="491" r:id="rId8"/>
    <p:sldId id="492" r:id="rId9"/>
    <p:sldId id="493" r:id="rId10"/>
    <p:sldId id="477" r:id="rId11"/>
    <p:sldId id="271" r:id="rId12"/>
    <p:sldId id="409"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74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g>
</file>

<file path=ppt/media/image11.jpeg>
</file>

<file path=ppt/media/image12.jpe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9/6/2021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9/6/2021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9</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8</a:t>
            </a:r>
          </a:p>
        </p:txBody>
      </p:sp>
    </p:spTree>
    <p:extLst>
      <p:ext uri="{BB962C8B-B14F-4D97-AF65-F5344CB8AC3E}">
        <p14:creationId xmlns:p14="http://schemas.microsoft.com/office/powerpoint/2010/main" val="3991243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iny man in front of giant calendar cartoon illustration. Free Vector">
            <a:extLst>
              <a:ext uri="{FF2B5EF4-FFF2-40B4-BE49-F238E27FC236}">
                <a16:creationId xmlns:a16="http://schemas.microsoft.com/office/drawing/2014/main" id="{3492B43C-1568-41AE-99D3-F2C3DCE64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7586" y="1297123"/>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2031325"/>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Element Binding</a:t>
            </a:r>
          </a:p>
          <a:p>
            <a:pPr marL="742950" lvl="1" indent="-285750" algn="just">
              <a:buFont typeface="Arial" panose="020B0604020202020204" pitchFamily="34" charset="0"/>
              <a:buChar char="•"/>
            </a:pPr>
            <a:r>
              <a:rPr lang="en-US" dirty="0"/>
              <a:t>Use Case for the Element Binding</a:t>
            </a:r>
          </a:p>
          <a:p>
            <a:pPr marL="742950" lvl="1" indent="-285750" algn="just">
              <a:buFont typeface="Arial" panose="020B0604020202020204" pitchFamily="34" charset="0"/>
              <a:buChar char="•"/>
            </a:pPr>
            <a:r>
              <a:rPr lang="en-US" dirty="0"/>
              <a:t>Model Related Examples</a:t>
            </a:r>
          </a:p>
          <a:p>
            <a:pPr marL="742950" lvl="1" indent="-285750" algn="just">
              <a:buFont typeface="Arial" panose="020B0604020202020204" pitchFamily="34" charset="0"/>
              <a:buChar char="•"/>
            </a:pPr>
            <a:r>
              <a:rPr lang="en-US" dirty="0"/>
              <a:t>Flip Model Button (Example 1)</a:t>
            </a:r>
          </a:p>
          <a:p>
            <a:pPr marL="742950" lvl="1" indent="-285750" algn="just">
              <a:buFont typeface="Arial" panose="020B0604020202020204" pitchFamily="34" charset="0"/>
              <a:buChar char="•"/>
            </a:pPr>
            <a:r>
              <a:rPr lang="en-US" dirty="0"/>
              <a:t>Delete Button (Example 2)</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Element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4524315"/>
          </a:xfrm>
          <a:prstGeom prst="rect">
            <a:avLst/>
          </a:prstGeom>
          <a:noFill/>
        </p:spPr>
        <p:txBody>
          <a:bodyPr wrap="square" rtlCol="0">
            <a:spAutoFit/>
          </a:bodyPr>
          <a:lstStyle/>
          <a:p>
            <a:pPr marL="285750" indent="-285750" algn="just">
              <a:buFont typeface="Wingdings" panose="05000000000000000000" pitchFamily="2" charset="2"/>
              <a:buChar char="§"/>
            </a:pPr>
            <a:r>
              <a:rPr lang="en-US" b="0" i="0" dirty="0">
                <a:effectLst/>
              </a:rPr>
              <a:t>Element binding allows to bind elements to a specific object in the model data, which will create a binding context and allow relative binding within the control and all of its children. This is especially helpful in master/detail scenarios.</a:t>
            </a:r>
          </a:p>
          <a:p>
            <a:pPr marL="285750" indent="-285750" algn="just">
              <a:buFont typeface="Wingdings" panose="05000000000000000000" pitchFamily="2" charset="2"/>
              <a:buChar char="§"/>
            </a:pPr>
            <a:r>
              <a:rPr lang="en-US" b="0" i="0" dirty="0">
                <a:effectLst/>
              </a:rPr>
              <a:t>Binding an element allows to set the binding context of the element to the object referenced by the given binding path. Thus, all relative bindings within the control and all of its children are resolved relative to this object. For server-side models, the element binding triggers the request to the server to load the referenced object in case it is not yet available on the client.</a:t>
            </a:r>
          </a:p>
          <a:p>
            <a:pPr marL="285750" indent="-285750" algn="just">
              <a:buFont typeface="Wingdings" panose="05000000000000000000" pitchFamily="2" charset="2"/>
              <a:buChar char="§"/>
            </a:pPr>
            <a:r>
              <a:rPr lang="en-US" b="0" i="0" dirty="0">
                <a:effectLst/>
              </a:rPr>
              <a:t>Element bindings can also be defined relatively. In case of relative element bindings, the binding context is updated when the parent binding context is changed.</a:t>
            </a:r>
          </a:p>
          <a:p>
            <a:pPr marL="285750" indent="-285750" algn="just">
              <a:buFont typeface="Wingdings" panose="05000000000000000000" pitchFamily="2" charset="2"/>
              <a:buChar char="§"/>
            </a:pPr>
            <a:r>
              <a:rPr lang="en-US" b="0" i="0" dirty="0">
                <a:effectLst/>
              </a:rPr>
              <a:t>Element binding is useful for containers and layouts containing other controls. All these child controls would be required to use properties of the same model object or model node, then element-binding is preferable.</a:t>
            </a:r>
          </a:p>
          <a:p>
            <a:pPr marL="285750" indent="-285750" algn="just">
              <a:buFont typeface="Wingdings" panose="05000000000000000000" pitchFamily="2" charset="2"/>
              <a:buChar char="§"/>
            </a:pPr>
            <a:r>
              <a:rPr lang="en-US" b="0" i="0" dirty="0">
                <a:effectLst/>
                <a:latin typeface="SAPRegular"/>
              </a:rPr>
              <a:t>An element to be bound to an object in the Model can be achieved by Element binding.</a:t>
            </a:r>
          </a:p>
          <a:p>
            <a:pPr marL="285750" indent="-285750" algn="just">
              <a:buFont typeface="Wingdings" panose="05000000000000000000" pitchFamily="2" charset="2"/>
              <a:buChar char="§"/>
            </a:pPr>
            <a:endParaRPr lang="en-US" dirty="0">
              <a:latin typeface="SAPRegular"/>
            </a:endParaRPr>
          </a:p>
          <a:p>
            <a:pPr algn="just"/>
            <a:r>
              <a:rPr lang="en-US" dirty="0">
                <a:latin typeface="SAPRegular"/>
              </a:rPr>
              <a:t>To define an element binding, use the </a:t>
            </a:r>
            <a:r>
              <a:rPr lang="en-US" b="1" dirty="0">
                <a:latin typeface="SAPRegular"/>
              </a:rPr>
              <a:t>bindElement </a:t>
            </a:r>
            <a:r>
              <a:rPr lang="en-US" dirty="0">
                <a:latin typeface="SAPRegular"/>
              </a:rPr>
              <a:t>method on a control:</a:t>
            </a:r>
          </a:p>
          <a:p>
            <a:pPr algn="just"/>
            <a:r>
              <a:rPr lang="en-US" dirty="0">
                <a:latin typeface="SAPRegular"/>
              </a:rPr>
              <a:t>	</a:t>
            </a:r>
            <a:r>
              <a:rPr lang="en-US" dirty="0" err="1">
                <a:latin typeface="SAPRegular"/>
              </a:rPr>
              <a:t>oControl.bindElement</a:t>
            </a:r>
            <a:r>
              <a:rPr lang="en-US" dirty="0">
                <a:latin typeface="SAPRegular"/>
              </a:rPr>
              <a:t>(“/company”);</a:t>
            </a:r>
          </a:p>
          <a:p>
            <a:pPr algn="just"/>
            <a:r>
              <a:rPr lang="en-US" dirty="0">
                <a:latin typeface="SAPRegular"/>
              </a:rPr>
              <a:t>	</a:t>
            </a:r>
            <a:r>
              <a:rPr lang="en-US" dirty="0" err="1">
                <a:latin typeface="SAPRegular"/>
              </a:rPr>
              <a:t>oControl.bindProperty</a:t>
            </a:r>
            <a:r>
              <a:rPr lang="en-US" dirty="0">
                <a:latin typeface="SAPRegular"/>
              </a:rPr>
              <a:t>(“value”, “name”);</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88911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Example of Element binding</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We have a use case here, when we select a row in the table then the data related to that row is visible in the form.</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B7606DE8-81D8-40AA-8AA4-9FEF880A1FE4}"/>
              </a:ext>
            </a:extLst>
          </p:cNvPr>
          <p:cNvPicPr>
            <a:picLocks noChangeAspect="1"/>
          </p:cNvPicPr>
          <p:nvPr/>
        </p:nvPicPr>
        <p:blipFill>
          <a:blip r:embed="rId3"/>
          <a:stretch>
            <a:fillRect/>
          </a:stretch>
        </p:blipFill>
        <p:spPr>
          <a:xfrm>
            <a:off x="261763" y="1595336"/>
            <a:ext cx="4903624" cy="1577250"/>
          </a:xfrm>
          <a:prstGeom prst="rect">
            <a:avLst/>
          </a:prstGeom>
        </p:spPr>
      </p:pic>
      <p:pic>
        <p:nvPicPr>
          <p:cNvPr id="9" name="Picture 8">
            <a:extLst>
              <a:ext uri="{FF2B5EF4-FFF2-40B4-BE49-F238E27FC236}">
                <a16:creationId xmlns:a16="http://schemas.microsoft.com/office/drawing/2014/main" id="{F2BC723F-50EF-41F7-8738-AFBDB9BCBE0B}"/>
              </a:ext>
            </a:extLst>
          </p:cNvPr>
          <p:cNvPicPr>
            <a:picLocks noChangeAspect="1"/>
          </p:cNvPicPr>
          <p:nvPr/>
        </p:nvPicPr>
        <p:blipFill>
          <a:blip r:embed="rId4"/>
          <a:stretch>
            <a:fillRect/>
          </a:stretch>
        </p:blipFill>
        <p:spPr>
          <a:xfrm rot="10800000" flipH="1" flipV="1">
            <a:off x="6739599" y="1601698"/>
            <a:ext cx="4903624" cy="1577250"/>
          </a:xfrm>
          <a:prstGeom prst="rect">
            <a:avLst/>
          </a:prstGeom>
        </p:spPr>
      </p:pic>
      <p:sp>
        <p:nvSpPr>
          <p:cNvPr id="10" name="Arrow: Right 9">
            <a:extLst>
              <a:ext uri="{FF2B5EF4-FFF2-40B4-BE49-F238E27FC236}">
                <a16:creationId xmlns:a16="http://schemas.microsoft.com/office/drawing/2014/main" id="{45550C33-A929-4514-A2E4-823E9A7E877F}"/>
              </a:ext>
            </a:extLst>
          </p:cNvPr>
          <p:cNvSpPr/>
          <p:nvPr/>
        </p:nvSpPr>
        <p:spPr>
          <a:xfrm>
            <a:off x="5449423" y="2059787"/>
            <a:ext cx="1006139" cy="553766"/>
          </a:xfrm>
          <a:prstGeom prst="rightArrow">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8B9CBCA-E70C-452F-909C-7E0DEE3602FD}"/>
              </a:ext>
            </a:extLst>
          </p:cNvPr>
          <p:cNvSpPr txBox="1"/>
          <p:nvPr/>
        </p:nvSpPr>
        <p:spPr>
          <a:xfrm>
            <a:off x="5269688" y="2652981"/>
            <a:ext cx="1652624" cy="646331"/>
          </a:xfrm>
          <a:prstGeom prst="rect">
            <a:avLst/>
          </a:prstGeom>
          <a:noFill/>
        </p:spPr>
        <p:txBody>
          <a:bodyPr wrap="square" rtlCol="0">
            <a:spAutoFit/>
          </a:bodyPr>
          <a:lstStyle/>
          <a:p>
            <a:r>
              <a:rPr lang="en-US" dirty="0"/>
              <a:t>After selecting the row</a:t>
            </a:r>
          </a:p>
        </p:txBody>
      </p:sp>
      <p:sp>
        <p:nvSpPr>
          <p:cNvPr id="12" name="TextBox 11">
            <a:extLst>
              <a:ext uri="{FF2B5EF4-FFF2-40B4-BE49-F238E27FC236}">
                <a16:creationId xmlns:a16="http://schemas.microsoft.com/office/drawing/2014/main" id="{0A9D1FDE-27BA-439E-8373-5767A04DF4CE}"/>
              </a:ext>
            </a:extLst>
          </p:cNvPr>
          <p:cNvSpPr txBox="1"/>
          <p:nvPr/>
        </p:nvSpPr>
        <p:spPr>
          <a:xfrm>
            <a:off x="261763" y="3244334"/>
            <a:ext cx="2461098" cy="646331"/>
          </a:xfrm>
          <a:prstGeom prst="rect">
            <a:avLst/>
          </a:prstGeom>
          <a:noFill/>
        </p:spPr>
        <p:txBody>
          <a:bodyPr wrap="square" rtlCol="0">
            <a:spAutoFit/>
          </a:bodyPr>
          <a:lstStyle/>
          <a:p>
            <a:r>
              <a:rPr lang="en-US" dirty="0"/>
              <a:t>Flow for this example:-</a:t>
            </a:r>
          </a:p>
          <a:p>
            <a:r>
              <a:rPr lang="en-US" dirty="0"/>
              <a:t>Table</a:t>
            </a:r>
          </a:p>
        </p:txBody>
      </p:sp>
      <p:graphicFrame>
        <p:nvGraphicFramePr>
          <p:cNvPr id="35" name="Table 5">
            <a:extLst>
              <a:ext uri="{FF2B5EF4-FFF2-40B4-BE49-F238E27FC236}">
                <a16:creationId xmlns:a16="http://schemas.microsoft.com/office/drawing/2014/main" id="{73B89CF1-E9F7-42A8-A91E-E397584F8C76}"/>
              </a:ext>
            </a:extLst>
          </p:cNvPr>
          <p:cNvGraphicFramePr>
            <a:graphicFrameLocks noGrp="1"/>
          </p:cNvGraphicFramePr>
          <p:nvPr>
            <p:extLst>
              <p:ext uri="{D42A27DB-BD31-4B8C-83A1-F6EECF244321}">
                <p14:modId xmlns:p14="http://schemas.microsoft.com/office/powerpoint/2010/main" val="1061920088"/>
              </p:ext>
            </p:extLst>
          </p:nvPr>
        </p:nvGraphicFramePr>
        <p:xfrm>
          <a:off x="261763" y="3908030"/>
          <a:ext cx="3951861" cy="1463040"/>
        </p:xfrm>
        <a:graphic>
          <a:graphicData uri="http://schemas.openxmlformats.org/drawingml/2006/table">
            <a:tbl>
              <a:tblPr firstRow="1" bandRow="1">
                <a:tableStyleId>{35758FB7-9AC5-4552-8A53-C91805E547FA}</a:tableStyleId>
              </a:tblPr>
              <a:tblGrid>
                <a:gridCol w="1317287">
                  <a:extLst>
                    <a:ext uri="{9D8B030D-6E8A-4147-A177-3AD203B41FA5}">
                      <a16:colId xmlns:a16="http://schemas.microsoft.com/office/drawing/2014/main" val="222172730"/>
                    </a:ext>
                  </a:extLst>
                </a:gridCol>
                <a:gridCol w="1317287">
                  <a:extLst>
                    <a:ext uri="{9D8B030D-6E8A-4147-A177-3AD203B41FA5}">
                      <a16:colId xmlns:a16="http://schemas.microsoft.com/office/drawing/2014/main" val="97321902"/>
                    </a:ext>
                  </a:extLst>
                </a:gridCol>
                <a:gridCol w="1317287">
                  <a:extLst>
                    <a:ext uri="{9D8B030D-6E8A-4147-A177-3AD203B41FA5}">
                      <a16:colId xmlns:a16="http://schemas.microsoft.com/office/drawing/2014/main" val="994019089"/>
                    </a:ext>
                  </a:extLst>
                </a:gridCol>
              </a:tblGrid>
              <a:tr h="360103">
                <a:tc>
                  <a:txBody>
                    <a:bodyPr/>
                    <a:lstStyle/>
                    <a:p>
                      <a:r>
                        <a:rPr lang="en-US" dirty="0"/>
                        <a:t>Emp Id</a:t>
                      </a:r>
                    </a:p>
                  </a:txBody>
                  <a:tcPr/>
                </a:tc>
                <a:tc>
                  <a:txBody>
                    <a:bodyPr/>
                    <a:lstStyle/>
                    <a:p>
                      <a:r>
                        <a:rPr lang="en-US" dirty="0"/>
                        <a:t>Emp Name</a:t>
                      </a:r>
                    </a:p>
                  </a:txBody>
                  <a:tcPr/>
                </a:tc>
                <a:tc>
                  <a:txBody>
                    <a:bodyPr/>
                    <a:lstStyle/>
                    <a:p>
                      <a:r>
                        <a:rPr lang="en-US" dirty="0"/>
                        <a:t>Salary</a:t>
                      </a:r>
                    </a:p>
                  </a:txBody>
                  <a:tcPr/>
                </a:tc>
                <a:extLst>
                  <a:ext uri="{0D108BD9-81ED-4DB2-BD59-A6C34878D82A}">
                    <a16:rowId xmlns:a16="http://schemas.microsoft.com/office/drawing/2014/main" val="1761768161"/>
                  </a:ext>
                </a:extLst>
              </a:tr>
              <a:tr h="360103">
                <a:tc>
                  <a:txBody>
                    <a:bodyPr/>
                    <a:lstStyle/>
                    <a:p>
                      <a:pPr algn="ctr"/>
                      <a:r>
                        <a:rPr lang="en-US" dirty="0"/>
                        <a:t>{empId}</a:t>
                      </a:r>
                    </a:p>
                  </a:txBody>
                  <a:tcPr/>
                </a:tc>
                <a:tc>
                  <a:txBody>
                    <a:bodyPr/>
                    <a:lstStyle/>
                    <a:p>
                      <a:pPr algn="ctr"/>
                      <a:r>
                        <a:rPr lang="en-US" dirty="0"/>
                        <a:t>{empName}</a:t>
                      </a:r>
                    </a:p>
                  </a:txBody>
                  <a:tcPr/>
                </a:tc>
                <a:tc>
                  <a:txBody>
                    <a:bodyPr/>
                    <a:lstStyle/>
                    <a:p>
                      <a:pPr algn="ctr"/>
                      <a:r>
                        <a:rPr lang="en-US" dirty="0"/>
                        <a:t>{salary}</a:t>
                      </a:r>
                    </a:p>
                  </a:txBody>
                  <a:tcPr/>
                </a:tc>
                <a:extLst>
                  <a:ext uri="{0D108BD9-81ED-4DB2-BD59-A6C34878D82A}">
                    <a16:rowId xmlns:a16="http://schemas.microsoft.com/office/drawing/2014/main" val="3884272256"/>
                  </a:ext>
                </a:extLst>
              </a:tr>
              <a:tr h="302079">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308428109"/>
                  </a:ext>
                </a:extLst>
              </a:tr>
              <a:tr h="302079">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311053043"/>
                  </a:ext>
                </a:extLst>
              </a:tr>
            </a:tbl>
          </a:graphicData>
        </a:graphic>
      </p:graphicFrame>
      <p:sp>
        <p:nvSpPr>
          <p:cNvPr id="36" name="Oval 35">
            <a:extLst>
              <a:ext uri="{FF2B5EF4-FFF2-40B4-BE49-F238E27FC236}">
                <a16:creationId xmlns:a16="http://schemas.microsoft.com/office/drawing/2014/main" id="{61C2C04E-74E3-4E74-9DDA-FB7E4F331029}"/>
              </a:ext>
            </a:extLst>
          </p:cNvPr>
          <p:cNvSpPr/>
          <p:nvPr/>
        </p:nvSpPr>
        <p:spPr>
          <a:xfrm>
            <a:off x="4230544" y="4289070"/>
            <a:ext cx="1590675" cy="323850"/>
          </a:xfrm>
          <a:prstGeom prst="ellipse">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0</a:t>
            </a:r>
          </a:p>
        </p:txBody>
      </p:sp>
      <p:sp>
        <p:nvSpPr>
          <p:cNvPr id="37" name="Oval 36">
            <a:extLst>
              <a:ext uri="{FF2B5EF4-FFF2-40B4-BE49-F238E27FC236}">
                <a16:creationId xmlns:a16="http://schemas.microsoft.com/office/drawing/2014/main" id="{C36A9FA3-13AB-4709-91B6-A9F4B6E12996}"/>
              </a:ext>
            </a:extLst>
          </p:cNvPr>
          <p:cNvSpPr/>
          <p:nvPr/>
        </p:nvSpPr>
        <p:spPr>
          <a:xfrm>
            <a:off x="4230544" y="4654192"/>
            <a:ext cx="1590675" cy="32385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1</a:t>
            </a:r>
          </a:p>
        </p:txBody>
      </p:sp>
      <p:sp>
        <p:nvSpPr>
          <p:cNvPr id="38" name="Oval 37">
            <a:extLst>
              <a:ext uri="{FF2B5EF4-FFF2-40B4-BE49-F238E27FC236}">
                <a16:creationId xmlns:a16="http://schemas.microsoft.com/office/drawing/2014/main" id="{E6BA14DA-0182-41C1-977E-0AA80EE846F1}"/>
              </a:ext>
            </a:extLst>
          </p:cNvPr>
          <p:cNvSpPr/>
          <p:nvPr/>
        </p:nvSpPr>
        <p:spPr>
          <a:xfrm>
            <a:off x="4230544" y="5018805"/>
            <a:ext cx="1590675" cy="32385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Element 2</a:t>
            </a:r>
          </a:p>
        </p:txBody>
      </p:sp>
      <p:sp>
        <p:nvSpPr>
          <p:cNvPr id="39" name="TextBox 38">
            <a:extLst>
              <a:ext uri="{FF2B5EF4-FFF2-40B4-BE49-F238E27FC236}">
                <a16:creationId xmlns:a16="http://schemas.microsoft.com/office/drawing/2014/main" id="{6D903A3D-8E07-4EE1-8E12-2FD3FE01A1A2}"/>
              </a:ext>
            </a:extLst>
          </p:cNvPr>
          <p:cNvSpPr txBox="1"/>
          <p:nvPr/>
        </p:nvSpPr>
        <p:spPr>
          <a:xfrm>
            <a:off x="6370783" y="3446365"/>
            <a:ext cx="1343251" cy="923330"/>
          </a:xfrm>
          <a:prstGeom prst="rect">
            <a:avLst/>
          </a:prstGeom>
          <a:noFill/>
        </p:spPr>
        <p:txBody>
          <a:bodyPr wrap="square" rtlCol="0">
            <a:spAutoFit/>
          </a:bodyPr>
          <a:lstStyle/>
          <a:p>
            <a:r>
              <a:rPr lang="en-US" dirty="0"/>
              <a:t>/empTab/0</a:t>
            </a:r>
          </a:p>
          <a:p>
            <a:r>
              <a:rPr lang="en-US" dirty="0"/>
              <a:t>/empTab/1</a:t>
            </a:r>
          </a:p>
          <a:p>
            <a:r>
              <a:rPr lang="en-US" dirty="0"/>
              <a:t>/empTab/2</a:t>
            </a:r>
          </a:p>
        </p:txBody>
      </p:sp>
      <p:cxnSp>
        <p:nvCxnSpPr>
          <p:cNvPr id="41" name="Straight Arrow Connector 40">
            <a:extLst>
              <a:ext uri="{FF2B5EF4-FFF2-40B4-BE49-F238E27FC236}">
                <a16:creationId xmlns:a16="http://schemas.microsoft.com/office/drawing/2014/main" id="{5A9C1C93-CEF8-4971-9CB4-0EF50FD7D390}"/>
              </a:ext>
            </a:extLst>
          </p:cNvPr>
          <p:cNvCxnSpPr/>
          <p:nvPr/>
        </p:nvCxnSpPr>
        <p:spPr>
          <a:xfrm flipH="1">
            <a:off x="5821219" y="3567499"/>
            <a:ext cx="634343" cy="80219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3" name="Straight Arrow Connector 42">
            <a:extLst>
              <a:ext uri="{FF2B5EF4-FFF2-40B4-BE49-F238E27FC236}">
                <a16:creationId xmlns:a16="http://schemas.microsoft.com/office/drawing/2014/main" id="{8B30AA30-2F8C-4770-9A5C-8BACAC749D32}"/>
              </a:ext>
            </a:extLst>
          </p:cNvPr>
          <p:cNvCxnSpPr>
            <a:cxnSpLocks/>
            <a:endCxn id="37" idx="6"/>
          </p:cNvCxnSpPr>
          <p:nvPr/>
        </p:nvCxnSpPr>
        <p:spPr>
          <a:xfrm flipH="1">
            <a:off x="5821219" y="4032862"/>
            <a:ext cx="634343" cy="78325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46" name="Straight Arrow Connector 45">
            <a:extLst>
              <a:ext uri="{FF2B5EF4-FFF2-40B4-BE49-F238E27FC236}">
                <a16:creationId xmlns:a16="http://schemas.microsoft.com/office/drawing/2014/main" id="{7E945949-5BD0-42DD-B91B-16B617663B80}"/>
              </a:ext>
            </a:extLst>
          </p:cNvPr>
          <p:cNvCxnSpPr/>
          <p:nvPr/>
        </p:nvCxnSpPr>
        <p:spPr>
          <a:xfrm flipH="1">
            <a:off x="5821219" y="4289070"/>
            <a:ext cx="715768" cy="89166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grpSp>
        <p:nvGrpSpPr>
          <p:cNvPr id="55" name="Group 54">
            <a:extLst>
              <a:ext uri="{FF2B5EF4-FFF2-40B4-BE49-F238E27FC236}">
                <a16:creationId xmlns:a16="http://schemas.microsoft.com/office/drawing/2014/main" id="{311DE594-653E-4940-9457-B74F287B942A}"/>
              </a:ext>
            </a:extLst>
          </p:cNvPr>
          <p:cNvGrpSpPr/>
          <p:nvPr/>
        </p:nvGrpSpPr>
        <p:grpSpPr>
          <a:xfrm>
            <a:off x="7042863" y="4542510"/>
            <a:ext cx="2028560" cy="2054302"/>
            <a:chOff x="7915275" y="2581275"/>
            <a:chExt cx="3105150" cy="3043977"/>
          </a:xfrm>
        </p:grpSpPr>
        <p:sp>
          <p:nvSpPr>
            <p:cNvPr id="56" name="Rectangle: Rounded Corners 55">
              <a:extLst>
                <a:ext uri="{FF2B5EF4-FFF2-40B4-BE49-F238E27FC236}">
                  <a16:creationId xmlns:a16="http://schemas.microsoft.com/office/drawing/2014/main" id="{86CDDAE6-BBCE-493F-A1DA-77E634A74884}"/>
                </a:ext>
              </a:extLst>
            </p:cNvPr>
            <p:cNvSpPr/>
            <p:nvPr/>
          </p:nvSpPr>
          <p:spPr>
            <a:xfrm>
              <a:off x="7915275" y="2581275"/>
              <a:ext cx="3105150" cy="3043977"/>
            </a:xfrm>
            <a:prstGeom prst="round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 name="Rectangle: Rounded Corners 56">
              <a:extLst>
                <a:ext uri="{FF2B5EF4-FFF2-40B4-BE49-F238E27FC236}">
                  <a16:creationId xmlns:a16="http://schemas.microsoft.com/office/drawing/2014/main" id="{5B7FFE67-869D-4582-9B75-D13BDD33F45E}"/>
                </a:ext>
              </a:extLst>
            </p:cNvPr>
            <p:cNvSpPr/>
            <p:nvPr/>
          </p:nvSpPr>
          <p:spPr>
            <a:xfrm>
              <a:off x="8279603" y="2581275"/>
              <a:ext cx="2490787" cy="383958"/>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Calibri" panose="020F0502020204030204"/>
                  <a:ea typeface="+mn-ea"/>
                  <a:cs typeface="+mn-cs"/>
                </a:rPr>
                <a:t>Simple Form</a:t>
              </a:r>
            </a:p>
          </p:txBody>
        </p:sp>
        <p:sp>
          <p:nvSpPr>
            <p:cNvPr id="58" name="Rectangle 57">
              <a:extLst>
                <a:ext uri="{FF2B5EF4-FFF2-40B4-BE49-F238E27FC236}">
                  <a16:creationId xmlns:a16="http://schemas.microsoft.com/office/drawing/2014/main" id="{11FFE7F5-7784-4036-B7F3-D378C025AC6D}"/>
                </a:ext>
              </a:extLst>
            </p:cNvPr>
            <p:cNvSpPr/>
            <p:nvPr/>
          </p:nvSpPr>
          <p:spPr>
            <a:xfrm>
              <a:off x="8477246" y="3384128"/>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0</a:t>
              </a:r>
            </a:p>
          </p:txBody>
        </p:sp>
        <p:sp>
          <p:nvSpPr>
            <p:cNvPr id="59" name="Rectangle 58">
              <a:extLst>
                <a:ext uri="{FF2B5EF4-FFF2-40B4-BE49-F238E27FC236}">
                  <a16:creationId xmlns:a16="http://schemas.microsoft.com/office/drawing/2014/main" id="{D864129D-DCAB-4DB7-968D-76F03ED5D5EB}"/>
                </a:ext>
              </a:extLst>
            </p:cNvPr>
            <p:cNvSpPr/>
            <p:nvPr/>
          </p:nvSpPr>
          <p:spPr>
            <a:xfrm>
              <a:off x="8477246" y="3943145"/>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1</a:t>
              </a:r>
            </a:p>
          </p:txBody>
        </p:sp>
        <p:sp>
          <p:nvSpPr>
            <p:cNvPr id="60" name="Rectangle 59">
              <a:extLst>
                <a:ext uri="{FF2B5EF4-FFF2-40B4-BE49-F238E27FC236}">
                  <a16:creationId xmlns:a16="http://schemas.microsoft.com/office/drawing/2014/main" id="{AF80C339-2D91-449F-BFB7-F1DD3CE36EC6}"/>
                </a:ext>
              </a:extLst>
            </p:cNvPr>
            <p:cNvSpPr/>
            <p:nvPr/>
          </p:nvSpPr>
          <p:spPr>
            <a:xfrm>
              <a:off x="8477246" y="4507218"/>
              <a:ext cx="2095500" cy="323850"/>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Field 2</a:t>
              </a:r>
            </a:p>
          </p:txBody>
        </p:sp>
      </p:grpSp>
      <p:cxnSp>
        <p:nvCxnSpPr>
          <p:cNvPr id="62" name="Connector: Elbow 61">
            <a:extLst>
              <a:ext uri="{FF2B5EF4-FFF2-40B4-BE49-F238E27FC236}">
                <a16:creationId xmlns:a16="http://schemas.microsoft.com/office/drawing/2014/main" id="{F8D150AF-87F7-49F7-A62B-323BC7700B9F}"/>
              </a:ext>
            </a:extLst>
          </p:cNvPr>
          <p:cNvCxnSpPr>
            <a:endCxn id="56" idx="1"/>
          </p:cNvCxnSpPr>
          <p:nvPr/>
        </p:nvCxnSpPr>
        <p:spPr>
          <a:xfrm>
            <a:off x="261763" y="4450995"/>
            <a:ext cx="6781100" cy="1118666"/>
          </a:xfrm>
          <a:prstGeom prst="bentConnector3">
            <a:avLst>
              <a:gd name="adj1" fmla="val -2360"/>
            </a:avLst>
          </a:prstGeom>
          <a:ln>
            <a:tailEnd type="triangle"/>
          </a:ln>
        </p:spPr>
        <p:style>
          <a:lnRef idx="3">
            <a:schemeClr val="accent2"/>
          </a:lnRef>
          <a:fillRef idx="0">
            <a:schemeClr val="accent2"/>
          </a:fillRef>
          <a:effectRef idx="2">
            <a:schemeClr val="accent2"/>
          </a:effectRef>
          <a:fontRef idx="minor">
            <a:schemeClr val="tx1"/>
          </a:fontRef>
        </p:style>
      </p:cxnSp>
      <p:sp>
        <p:nvSpPr>
          <p:cNvPr id="64" name="TextBox 63">
            <a:extLst>
              <a:ext uri="{FF2B5EF4-FFF2-40B4-BE49-F238E27FC236}">
                <a16:creationId xmlns:a16="http://schemas.microsoft.com/office/drawing/2014/main" id="{6F7899E6-E23D-460F-A5BD-E64BFC9F538D}"/>
              </a:ext>
            </a:extLst>
          </p:cNvPr>
          <p:cNvSpPr txBox="1"/>
          <p:nvPr/>
        </p:nvSpPr>
        <p:spPr>
          <a:xfrm>
            <a:off x="1488566" y="5681505"/>
            <a:ext cx="3295650" cy="923330"/>
          </a:xfrm>
          <a:prstGeom prst="rect">
            <a:avLst/>
          </a:prstGeom>
          <a:noFill/>
        </p:spPr>
        <p:txBody>
          <a:bodyPr wrap="square" rtlCol="0">
            <a:spAutoFit/>
          </a:bodyPr>
          <a:lstStyle/>
          <a:p>
            <a:r>
              <a:rPr lang="en-US" dirty="0"/>
              <a:t>All the content of Row 1 in the table is bind to all the fields in the form</a:t>
            </a:r>
          </a:p>
        </p:txBody>
      </p:sp>
      <p:sp>
        <p:nvSpPr>
          <p:cNvPr id="65" name="TextBox 64">
            <a:extLst>
              <a:ext uri="{FF2B5EF4-FFF2-40B4-BE49-F238E27FC236}">
                <a16:creationId xmlns:a16="http://schemas.microsoft.com/office/drawing/2014/main" id="{9C3CE3E7-6431-4BF5-BBA1-C4B1D1BF52C0}"/>
              </a:ext>
            </a:extLst>
          </p:cNvPr>
          <p:cNvSpPr txBox="1"/>
          <p:nvPr/>
        </p:nvSpPr>
        <p:spPr>
          <a:xfrm>
            <a:off x="9540833" y="4986171"/>
            <a:ext cx="2083233" cy="369332"/>
          </a:xfrm>
          <a:prstGeom prst="rect">
            <a:avLst/>
          </a:prstGeom>
          <a:noFill/>
        </p:spPr>
        <p:txBody>
          <a:bodyPr wrap="square" rtlCol="0">
            <a:spAutoFit/>
          </a:bodyPr>
          <a:lstStyle/>
          <a:p>
            <a:r>
              <a:rPr lang="en-US" dirty="0"/>
              <a:t>/empTab/0 /empId</a:t>
            </a:r>
          </a:p>
        </p:txBody>
      </p:sp>
      <p:sp>
        <p:nvSpPr>
          <p:cNvPr id="66" name="TextBox 65">
            <a:extLst>
              <a:ext uri="{FF2B5EF4-FFF2-40B4-BE49-F238E27FC236}">
                <a16:creationId xmlns:a16="http://schemas.microsoft.com/office/drawing/2014/main" id="{35D710FF-F880-49BE-A65E-0313451D26CC}"/>
              </a:ext>
            </a:extLst>
          </p:cNvPr>
          <p:cNvSpPr txBox="1"/>
          <p:nvPr/>
        </p:nvSpPr>
        <p:spPr>
          <a:xfrm>
            <a:off x="9540833" y="5394415"/>
            <a:ext cx="2455753" cy="369332"/>
          </a:xfrm>
          <a:prstGeom prst="rect">
            <a:avLst/>
          </a:prstGeom>
          <a:noFill/>
        </p:spPr>
        <p:txBody>
          <a:bodyPr wrap="square" rtlCol="0">
            <a:spAutoFit/>
          </a:bodyPr>
          <a:lstStyle/>
          <a:p>
            <a:r>
              <a:rPr lang="en-US" dirty="0"/>
              <a:t>/empTab/0/empName</a:t>
            </a:r>
          </a:p>
        </p:txBody>
      </p:sp>
      <p:sp>
        <p:nvSpPr>
          <p:cNvPr id="67" name="TextBox 66">
            <a:extLst>
              <a:ext uri="{FF2B5EF4-FFF2-40B4-BE49-F238E27FC236}">
                <a16:creationId xmlns:a16="http://schemas.microsoft.com/office/drawing/2014/main" id="{F3129EF2-D0BB-4B63-A577-0065F806BB25}"/>
              </a:ext>
            </a:extLst>
          </p:cNvPr>
          <p:cNvSpPr txBox="1"/>
          <p:nvPr/>
        </p:nvSpPr>
        <p:spPr>
          <a:xfrm>
            <a:off x="9540833" y="5783203"/>
            <a:ext cx="2028561" cy="369332"/>
          </a:xfrm>
          <a:prstGeom prst="rect">
            <a:avLst/>
          </a:prstGeom>
          <a:noFill/>
        </p:spPr>
        <p:txBody>
          <a:bodyPr wrap="square" rtlCol="0">
            <a:spAutoFit/>
          </a:bodyPr>
          <a:lstStyle/>
          <a:p>
            <a:r>
              <a:rPr lang="en-US" dirty="0"/>
              <a:t>/empTab/0 /salary</a:t>
            </a:r>
          </a:p>
        </p:txBody>
      </p:sp>
      <p:cxnSp>
        <p:nvCxnSpPr>
          <p:cNvPr id="68" name="Straight Arrow Connector 67">
            <a:extLst>
              <a:ext uri="{FF2B5EF4-FFF2-40B4-BE49-F238E27FC236}">
                <a16:creationId xmlns:a16="http://schemas.microsoft.com/office/drawing/2014/main" id="{057CAF0E-6BA5-4DAE-BBF5-356856316998}"/>
              </a:ext>
            </a:extLst>
          </p:cNvPr>
          <p:cNvCxnSpPr>
            <a:cxnSpLocks/>
          </p:cNvCxnSpPr>
          <p:nvPr/>
        </p:nvCxnSpPr>
        <p:spPr>
          <a:xfrm flipV="1">
            <a:off x="8760276" y="5193613"/>
            <a:ext cx="771624"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1" name="Straight Arrow Connector 70">
            <a:extLst>
              <a:ext uri="{FF2B5EF4-FFF2-40B4-BE49-F238E27FC236}">
                <a16:creationId xmlns:a16="http://schemas.microsoft.com/office/drawing/2014/main" id="{73DC4AA8-2EE6-4449-A300-67CEFA930FB6}"/>
              </a:ext>
            </a:extLst>
          </p:cNvPr>
          <p:cNvCxnSpPr>
            <a:cxnSpLocks/>
            <a:stCxn id="59" idx="3"/>
            <a:endCxn id="66" idx="1"/>
          </p:cNvCxnSpPr>
          <p:nvPr/>
        </p:nvCxnSpPr>
        <p:spPr>
          <a:xfrm>
            <a:off x="8778959" y="5570880"/>
            <a:ext cx="761874" cy="8201"/>
          </a:xfrm>
          <a:prstGeom prst="straightConnector1">
            <a:avLst/>
          </a:prstGeom>
          <a:noFill/>
          <a:ln w="19050" cap="flat" cmpd="sng" algn="ctr">
            <a:solidFill>
              <a:srgbClr val="FF8021"/>
            </a:solidFill>
            <a:prstDash val="solid"/>
            <a:miter lim="800000"/>
            <a:tailEnd type="triangle"/>
          </a:ln>
          <a:effectLst/>
        </p:spPr>
      </p:cxnSp>
      <p:cxnSp>
        <p:nvCxnSpPr>
          <p:cNvPr id="75" name="Straight Arrow Connector 74">
            <a:extLst>
              <a:ext uri="{FF2B5EF4-FFF2-40B4-BE49-F238E27FC236}">
                <a16:creationId xmlns:a16="http://schemas.microsoft.com/office/drawing/2014/main" id="{9AE47E9B-9B4E-4853-8A79-5398E3283B73}"/>
              </a:ext>
            </a:extLst>
          </p:cNvPr>
          <p:cNvCxnSpPr>
            <a:cxnSpLocks/>
            <a:stCxn id="60" idx="3"/>
            <a:endCxn id="67" idx="1"/>
          </p:cNvCxnSpPr>
          <p:nvPr/>
        </p:nvCxnSpPr>
        <p:spPr>
          <a:xfrm>
            <a:off x="8778959" y="5951559"/>
            <a:ext cx="761874" cy="16310"/>
          </a:xfrm>
          <a:prstGeom prst="straightConnector1">
            <a:avLst/>
          </a:prstGeom>
          <a:noFill/>
          <a:ln w="19050" cap="flat" cmpd="sng" algn="ctr">
            <a:solidFill>
              <a:srgbClr val="F14124"/>
            </a:solidFill>
            <a:prstDash val="solid"/>
            <a:miter lim="800000"/>
            <a:tailEnd type="triangle"/>
          </a:ln>
          <a:effectLst/>
        </p:spPr>
      </p:cxnSp>
    </p:spTree>
    <p:extLst>
      <p:ext uri="{BB962C8B-B14F-4D97-AF65-F5344CB8AC3E}">
        <p14:creationId xmlns:p14="http://schemas.microsoft.com/office/powerpoint/2010/main" val="3898152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808813DF-A454-4979-A562-BFFC69B0D1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77688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will see the example of Element Binding.</a:t>
            </a:r>
          </a:p>
          <a:p>
            <a:pPr marL="285750" indent="-285750">
              <a:buFont typeface="Wingdings" panose="05000000000000000000" pitchFamily="2" charset="2"/>
              <a:buChar char="§"/>
            </a:pPr>
            <a:r>
              <a:rPr lang="en-US" dirty="0"/>
              <a:t>On selection of a row in the table the data in the row should show in the form.</a:t>
            </a:r>
          </a:p>
          <a:p>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extBox 7">
            <a:extLst>
              <a:ext uri="{FF2B5EF4-FFF2-40B4-BE49-F238E27FC236}">
                <a16:creationId xmlns:a16="http://schemas.microsoft.com/office/drawing/2014/main" id="{65BFDB4F-1F3C-442D-B096-8C492A6D6A1F}"/>
              </a:ext>
            </a:extLst>
          </p:cNvPr>
          <p:cNvSpPr txBox="1"/>
          <p:nvPr/>
        </p:nvSpPr>
        <p:spPr>
          <a:xfrm>
            <a:off x="261763" y="1823051"/>
            <a:ext cx="6094378" cy="923330"/>
          </a:xfrm>
          <a:prstGeom prst="rect">
            <a:avLst/>
          </a:prstGeom>
          <a:noFill/>
        </p:spPr>
        <p:txBody>
          <a:bodyPr wrap="square">
            <a:spAutoFit/>
          </a:bodyPr>
          <a:lstStyle/>
          <a:p>
            <a:r>
              <a:rPr lang="en-US" dirty="0"/>
              <a:t>Exercise Code:-</a:t>
            </a:r>
          </a:p>
          <a:p>
            <a:pPr marL="285750" indent="-285750">
              <a:buFont typeface="Wingdings" panose="05000000000000000000" pitchFamily="2" charset="2"/>
              <a:buChar char="§"/>
            </a:pPr>
            <a:r>
              <a:rPr lang="en-US" dirty="0"/>
              <a:t>MyXML.view.xml</a:t>
            </a:r>
          </a:p>
          <a:p>
            <a:pPr marL="285750" indent="-285750">
              <a:buFont typeface="Wingdings" panose="05000000000000000000" pitchFamily="2" charset="2"/>
              <a:buChar char="§"/>
            </a:pPr>
            <a:r>
              <a:rPr lang="en-US" dirty="0"/>
              <a:t>MyXML.controller.js</a:t>
            </a:r>
          </a:p>
        </p:txBody>
      </p:sp>
    </p:spTree>
    <p:extLst>
      <p:ext uri="{BB962C8B-B14F-4D97-AF65-F5344CB8AC3E}">
        <p14:creationId xmlns:p14="http://schemas.microsoft.com/office/powerpoint/2010/main" val="2063456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Playing with Models</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477328"/>
          </a:xfrm>
          <a:prstGeom prst="rect">
            <a:avLst/>
          </a:prstGeom>
          <a:noFill/>
        </p:spPr>
        <p:txBody>
          <a:bodyPr wrap="square" rtlCol="0">
            <a:spAutoFit/>
          </a:bodyPr>
          <a:lstStyle/>
          <a:p>
            <a:pPr algn="just"/>
            <a:r>
              <a:rPr lang="en-US" b="1" dirty="0"/>
              <a:t>Example 1:- Flip Model</a:t>
            </a:r>
          </a:p>
          <a:p>
            <a:pPr algn="just"/>
            <a:r>
              <a:rPr lang="en-US" dirty="0"/>
              <a:t>Now, we will see a few more examples related to the models.</a:t>
            </a:r>
          </a:p>
          <a:p>
            <a:pPr algn="just"/>
            <a:r>
              <a:rPr lang="en-US" dirty="0"/>
              <a:t>So we have a use case here, we want a button on the UI, on press of that button, the model bind with the table will be flipped with another model.</a:t>
            </a:r>
          </a:p>
          <a:p>
            <a:pPr algn="just"/>
            <a:r>
              <a:rPr lang="en-US" dirty="0"/>
              <a:t>Flow to Flip the model:-</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3" name="Rectangle: Rounded Corners 2">
            <a:extLst>
              <a:ext uri="{FF2B5EF4-FFF2-40B4-BE49-F238E27FC236}">
                <a16:creationId xmlns:a16="http://schemas.microsoft.com/office/drawing/2014/main" id="{8327DFEA-8868-4065-BCF4-0F3065076067}"/>
              </a:ext>
            </a:extLst>
          </p:cNvPr>
          <p:cNvSpPr/>
          <p:nvPr/>
        </p:nvSpPr>
        <p:spPr>
          <a:xfrm>
            <a:off x="486381" y="2796830"/>
            <a:ext cx="1400783" cy="836579"/>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Sample.json</a:t>
            </a:r>
          </a:p>
        </p:txBody>
      </p:sp>
      <p:sp>
        <p:nvSpPr>
          <p:cNvPr id="10" name="Rectangle: Rounded Corners 9">
            <a:extLst>
              <a:ext uri="{FF2B5EF4-FFF2-40B4-BE49-F238E27FC236}">
                <a16:creationId xmlns:a16="http://schemas.microsoft.com/office/drawing/2014/main" id="{E9776045-4733-4E82-8E46-56129ABD993A}"/>
              </a:ext>
            </a:extLst>
          </p:cNvPr>
          <p:cNvSpPr/>
          <p:nvPr/>
        </p:nvSpPr>
        <p:spPr>
          <a:xfrm>
            <a:off x="486382" y="4889770"/>
            <a:ext cx="1400783" cy="836579"/>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data.json</a:t>
            </a:r>
          </a:p>
        </p:txBody>
      </p:sp>
      <p:sp>
        <p:nvSpPr>
          <p:cNvPr id="11" name="Oval 10">
            <a:extLst>
              <a:ext uri="{FF2B5EF4-FFF2-40B4-BE49-F238E27FC236}">
                <a16:creationId xmlns:a16="http://schemas.microsoft.com/office/drawing/2014/main" id="{0015B337-7D21-4A43-B117-7C3664AB9BDE}"/>
              </a:ext>
            </a:extLst>
          </p:cNvPr>
          <p:cNvSpPr/>
          <p:nvPr/>
        </p:nvSpPr>
        <p:spPr>
          <a:xfrm>
            <a:off x="2957209" y="2838236"/>
            <a:ext cx="1605064" cy="753766"/>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1600" dirty="0"/>
              <a:t>oModel</a:t>
            </a:r>
          </a:p>
        </p:txBody>
      </p:sp>
      <p:sp>
        <p:nvSpPr>
          <p:cNvPr id="12" name="Oval 11">
            <a:extLst>
              <a:ext uri="{FF2B5EF4-FFF2-40B4-BE49-F238E27FC236}">
                <a16:creationId xmlns:a16="http://schemas.microsoft.com/office/drawing/2014/main" id="{3DE44666-C0DC-4044-97A7-D4AEF0730E06}"/>
              </a:ext>
            </a:extLst>
          </p:cNvPr>
          <p:cNvSpPr/>
          <p:nvPr/>
        </p:nvSpPr>
        <p:spPr>
          <a:xfrm>
            <a:off x="2957210" y="4931176"/>
            <a:ext cx="1605063" cy="753766"/>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1600" dirty="0"/>
              <a:t>oModelGot</a:t>
            </a:r>
          </a:p>
        </p:txBody>
      </p:sp>
      <p:cxnSp>
        <p:nvCxnSpPr>
          <p:cNvPr id="14" name="Straight Arrow Connector 13">
            <a:extLst>
              <a:ext uri="{FF2B5EF4-FFF2-40B4-BE49-F238E27FC236}">
                <a16:creationId xmlns:a16="http://schemas.microsoft.com/office/drawing/2014/main" id="{398130BF-E55A-4105-B978-D113BBD4453F}"/>
              </a:ext>
            </a:extLst>
          </p:cNvPr>
          <p:cNvCxnSpPr>
            <a:stCxn id="3" idx="3"/>
            <a:endCxn id="11" idx="2"/>
          </p:cNvCxnSpPr>
          <p:nvPr/>
        </p:nvCxnSpPr>
        <p:spPr>
          <a:xfrm flipV="1">
            <a:off x="1887164" y="3215119"/>
            <a:ext cx="107004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622D548-C851-4564-BE50-7FB9D4B617E4}"/>
              </a:ext>
            </a:extLst>
          </p:cNvPr>
          <p:cNvCxnSpPr>
            <a:stCxn id="10" idx="3"/>
            <a:endCxn id="12" idx="2"/>
          </p:cNvCxnSpPr>
          <p:nvPr/>
        </p:nvCxnSpPr>
        <p:spPr>
          <a:xfrm flipV="1">
            <a:off x="1887165" y="5308059"/>
            <a:ext cx="107004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A7FC76-7BF7-4104-886C-A840F8A90584}"/>
              </a:ext>
            </a:extLst>
          </p:cNvPr>
          <p:cNvSpPr txBox="1"/>
          <p:nvPr/>
        </p:nvSpPr>
        <p:spPr>
          <a:xfrm>
            <a:off x="2062264" y="2645923"/>
            <a:ext cx="894945" cy="646331"/>
          </a:xfrm>
          <a:prstGeom prst="rect">
            <a:avLst/>
          </a:prstGeom>
          <a:noFill/>
        </p:spPr>
        <p:txBody>
          <a:bodyPr wrap="square" rtlCol="0">
            <a:spAutoFit/>
          </a:bodyPr>
          <a:lstStyle/>
          <a:p>
            <a:r>
              <a:rPr lang="en-US" dirty="0"/>
              <a:t>Load Data</a:t>
            </a:r>
          </a:p>
        </p:txBody>
      </p:sp>
      <p:sp>
        <p:nvSpPr>
          <p:cNvPr id="18" name="TextBox 17">
            <a:extLst>
              <a:ext uri="{FF2B5EF4-FFF2-40B4-BE49-F238E27FC236}">
                <a16:creationId xmlns:a16="http://schemas.microsoft.com/office/drawing/2014/main" id="{D177602D-595D-4968-B7A3-177E14CB9994}"/>
              </a:ext>
            </a:extLst>
          </p:cNvPr>
          <p:cNvSpPr txBox="1"/>
          <p:nvPr/>
        </p:nvSpPr>
        <p:spPr>
          <a:xfrm>
            <a:off x="2062264" y="4731889"/>
            <a:ext cx="894945" cy="646331"/>
          </a:xfrm>
          <a:prstGeom prst="rect">
            <a:avLst/>
          </a:prstGeom>
          <a:noFill/>
        </p:spPr>
        <p:txBody>
          <a:bodyPr wrap="square" rtlCol="0">
            <a:spAutoFit/>
          </a:bodyPr>
          <a:lstStyle/>
          <a:p>
            <a:r>
              <a:rPr lang="en-US" dirty="0"/>
              <a:t>Load Data</a:t>
            </a:r>
          </a:p>
        </p:txBody>
      </p:sp>
      <p:sp>
        <p:nvSpPr>
          <p:cNvPr id="19" name="TextBox 18">
            <a:extLst>
              <a:ext uri="{FF2B5EF4-FFF2-40B4-BE49-F238E27FC236}">
                <a16:creationId xmlns:a16="http://schemas.microsoft.com/office/drawing/2014/main" id="{C52338FE-3178-4330-BEEA-D764C8BDA937}"/>
              </a:ext>
            </a:extLst>
          </p:cNvPr>
          <p:cNvSpPr txBox="1"/>
          <p:nvPr/>
        </p:nvSpPr>
        <p:spPr>
          <a:xfrm>
            <a:off x="4883285" y="2969088"/>
            <a:ext cx="2665380" cy="523220"/>
          </a:xfrm>
          <a:prstGeom prst="rect">
            <a:avLst/>
          </a:prstGeom>
          <a:noFill/>
          <a:ln>
            <a:solidFill>
              <a:srgbClr val="00B0F0"/>
            </a:solidFill>
          </a:ln>
        </p:spPr>
        <p:txBody>
          <a:bodyPr wrap="square" rtlCol="0">
            <a:spAutoFit/>
          </a:bodyPr>
          <a:lstStyle/>
          <a:p>
            <a:r>
              <a:rPr lang="en-US" sz="1400" dirty="0"/>
              <a:t>sap.ui.getCore().setModel(oModel);</a:t>
            </a:r>
          </a:p>
        </p:txBody>
      </p:sp>
      <p:cxnSp>
        <p:nvCxnSpPr>
          <p:cNvPr id="21" name="Connector: Curved 20">
            <a:extLst>
              <a:ext uri="{FF2B5EF4-FFF2-40B4-BE49-F238E27FC236}">
                <a16:creationId xmlns:a16="http://schemas.microsoft.com/office/drawing/2014/main" id="{39BC3F87-9B9A-4F31-BFD4-7A84251768BC}"/>
              </a:ext>
            </a:extLst>
          </p:cNvPr>
          <p:cNvCxnSpPr>
            <a:cxnSpLocks/>
            <a:stCxn id="11" idx="0"/>
            <a:endCxn id="19" idx="0"/>
          </p:cNvCxnSpPr>
          <p:nvPr/>
        </p:nvCxnSpPr>
        <p:spPr>
          <a:xfrm rot="16200000" flipH="1">
            <a:off x="4922432" y="1675545"/>
            <a:ext cx="130852" cy="2456234"/>
          </a:xfrm>
          <a:prstGeom prst="curvedConnector3">
            <a:avLst>
              <a:gd name="adj1" fmla="val -17470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E33CBA0-AC29-4C76-8926-6A58BF51DD44}"/>
              </a:ext>
            </a:extLst>
          </p:cNvPr>
          <p:cNvSpPr txBox="1"/>
          <p:nvPr/>
        </p:nvSpPr>
        <p:spPr>
          <a:xfrm>
            <a:off x="4134256" y="2276384"/>
            <a:ext cx="2334639" cy="369332"/>
          </a:xfrm>
          <a:prstGeom prst="rect">
            <a:avLst/>
          </a:prstGeom>
          <a:noFill/>
        </p:spPr>
        <p:txBody>
          <a:bodyPr wrap="square" rtlCol="0">
            <a:spAutoFit/>
          </a:bodyPr>
          <a:lstStyle/>
          <a:p>
            <a:r>
              <a:rPr lang="en-US" dirty="0"/>
              <a:t>Set as default model</a:t>
            </a:r>
          </a:p>
        </p:txBody>
      </p:sp>
      <p:sp>
        <p:nvSpPr>
          <p:cNvPr id="24" name="TextBox 23">
            <a:extLst>
              <a:ext uri="{FF2B5EF4-FFF2-40B4-BE49-F238E27FC236}">
                <a16:creationId xmlns:a16="http://schemas.microsoft.com/office/drawing/2014/main" id="{2A50E4C1-6ACB-4EB3-A71E-6EB243C46E7D}"/>
              </a:ext>
            </a:extLst>
          </p:cNvPr>
          <p:cNvSpPr txBox="1"/>
          <p:nvPr/>
        </p:nvSpPr>
        <p:spPr>
          <a:xfrm>
            <a:off x="4883284" y="5062950"/>
            <a:ext cx="2665380" cy="523220"/>
          </a:xfrm>
          <a:prstGeom prst="rect">
            <a:avLst/>
          </a:prstGeom>
          <a:noFill/>
          <a:ln>
            <a:solidFill>
              <a:srgbClr val="00B050"/>
            </a:solidFill>
          </a:ln>
        </p:spPr>
        <p:txBody>
          <a:bodyPr wrap="square" rtlCol="0">
            <a:spAutoFit/>
          </a:bodyPr>
          <a:lstStyle/>
          <a:p>
            <a:r>
              <a:rPr lang="en-US" sz="1400" dirty="0"/>
              <a:t>sap.ui.getCore().setModel(oModelGot, “got”);</a:t>
            </a:r>
          </a:p>
        </p:txBody>
      </p:sp>
      <p:cxnSp>
        <p:nvCxnSpPr>
          <p:cNvPr id="28" name="Connector: Curved 27">
            <a:extLst>
              <a:ext uri="{FF2B5EF4-FFF2-40B4-BE49-F238E27FC236}">
                <a16:creationId xmlns:a16="http://schemas.microsoft.com/office/drawing/2014/main" id="{1046DF36-1FCB-4096-AD8E-C3BB619CE8CB}"/>
              </a:ext>
            </a:extLst>
          </p:cNvPr>
          <p:cNvCxnSpPr>
            <a:stCxn id="12" idx="4"/>
            <a:endCxn id="24" idx="2"/>
          </p:cNvCxnSpPr>
          <p:nvPr/>
        </p:nvCxnSpPr>
        <p:spPr>
          <a:xfrm rot="5400000" flipH="1" flipV="1">
            <a:off x="4938472" y="4407440"/>
            <a:ext cx="98772" cy="2456232"/>
          </a:xfrm>
          <a:prstGeom prst="curvedConnector3">
            <a:avLst>
              <a:gd name="adj1" fmla="val -231442"/>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30BE7A1-7DAD-4774-B2E4-69BAA4A33CE6}"/>
              </a:ext>
            </a:extLst>
          </p:cNvPr>
          <p:cNvSpPr txBox="1"/>
          <p:nvPr/>
        </p:nvSpPr>
        <p:spPr>
          <a:xfrm>
            <a:off x="4134256" y="5911100"/>
            <a:ext cx="3112851" cy="369332"/>
          </a:xfrm>
          <a:prstGeom prst="rect">
            <a:avLst/>
          </a:prstGeom>
          <a:noFill/>
        </p:spPr>
        <p:txBody>
          <a:bodyPr wrap="square" rtlCol="0">
            <a:spAutoFit/>
          </a:bodyPr>
          <a:lstStyle/>
          <a:p>
            <a:r>
              <a:rPr lang="en-US" dirty="0"/>
              <a:t>Set as named model “got”</a:t>
            </a:r>
          </a:p>
        </p:txBody>
      </p:sp>
      <p:sp>
        <p:nvSpPr>
          <p:cNvPr id="33" name="Rectangle: Rounded Corners 32">
            <a:extLst>
              <a:ext uri="{FF2B5EF4-FFF2-40B4-BE49-F238E27FC236}">
                <a16:creationId xmlns:a16="http://schemas.microsoft.com/office/drawing/2014/main" id="{66D354DF-5D6C-4322-8B5E-8495E21020AC}"/>
              </a:ext>
            </a:extLst>
          </p:cNvPr>
          <p:cNvSpPr/>
          <p:nvPr/>
        </p:nvSpPr>
        <p:spPr>
          <a:xfrm>
            <a:off x="8356754" y="2295568"/>
            <a:ext cx="1566153" cy="125636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View</a:t>
            </a:r>
          </a:p>
        </p:txBody>
      </p:sp>
      <p:cxnSp>
        <p:nvCxnSpPr>
          <p:cNvPr id="37" name="Connector: Curved 36">
            <a:extLst>
              <a:ext uri="{FF2B5EF4-FFF2-40B4-BE49-F238E27FC236}">
                <a16:creationId xmlns:a16="http://schemas.microsoft.com/office/drawing/2014/main" id="{6D8DFEC0-91AC-44BC-BB33-89222F9AA59C}"/>
              </a:ext>
            </a:extLst>
          </p:cNvPr>
          <p:cNvCxnSpPr>
            <a:cxnSpLocks/>
            <a:stCxn id="19" idx="3"/>
            <a:endCxn id="33" idx="1"/>
          </p:cNvCxnSpPr>
          <p:nvPr/>
        </p:nvCxnSpPr>
        <p:spPr>
          <a:xfrm flipV="1">
            <a:off x="7548665" y="2923749"/>
            <a:ext cx="808089" cy="306949"/>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0F7F5FD9-A708-4A0C-9615-D30D37B2A1A2}"/>
              </a:ext>
            </a:extLst>
          </p:cNvPr>
          <p:cNvSpPr txBox="1"/>
          <p:nvPr/>
        </p:nvSpPr>
        <p:spPr>
          <a:xfrm>
            <a:off x="9922907" y="2480234"/>
            <a:ext cx="1915663" cy="923330"/>
          </a:xfrm>
          <a:prstGeom prst="rect">
            <a:avLst/>
          </a:prstGeom>
          <a:noFill/>
        </p:spPr>
        <p:txBody>
          <a:bodyPr wrap="square" rtlCol="0">
            <a:spAutoFit/>
          </a:bodyPr>
          <a:lstStyle/>
          <a:p>
            <a:r>
              <a:rPr lang="en-US" dirty="0"/>
              <a:t>The View is always bind to the default model.</a:t>
            </a:r>
          </a:p>
        </p:txBody>
      </p:sp>
      <p:sp>
        <p:nvSpPr>
          <p:cNvPr id="44" name="Rectangle: Rounded Corners 43">
            <a:extLst>
              <a:ext uri="{FF2B5EF4-FFF2-40B4-BE49-F238E27FC236}">
                <a16:creationId xmlns:a16="http://schemas.microsoft.com/office/drawing/2014/main" id="{6E6E7663-B681-4EB9-A762-6CC14DEB980B}"/>
              </a:ext>
            </a:extLst>
          </p:cNvPr>
          <p:cNvSpPr/>
          <p:nvPr/>
        </p:nvSpPr>
        <p:spPr>
          <a:xfrm>
            <a:off x="7971814" y="5169075"/>
            <a:ext cx="1400783" cy="418290"/>
          </a:xfrm>
          <a:prstGeom prst="round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Flip Model</a:t>
            </a:r>
          </a:p>
        </p:txBody>
      </p:sp>
      <p:sp>
        <p:nvSpPr>
          <p:cNvPr id="45" name="TextBox 44">
            <a:extLst>
              <a:ext uri="{FF2B5EF4-FFF2-40B4-BE49-F238E27FC236}">
                <a16:creationId xmlns:a16="http://schemas.microsoft.com/office/drawing/2014/main" id="{A66E9C98-F9D8-4733-8D36-4467ACAE3ADA}"/>
              </a:ext>
            </a:extLst>
          </p:cNvPr>
          <p:cNvSpPr txBox="1"/>
          <p:nvPr/>
        </p:nvSpPr>
        <p:spPr>
          <a:xfrm>
            <a:off x="9494197" y="4652184"/>
            <a:ext cx="2266544" cy="1754326"/>
          </a:xfrm>
          <a:prstGeom prst="rect">
            <a:avLst/>
          </a:prstGeom>
          <a:noFill/>
        </p:spPr>
        <p:txBody>
          <a:bodyPr wrap="square" rtlCol="0">
            <a:spAutoFit/>
          </a:bodyPr>
          <a:lstStyle/>
          <a:p>
            <a:r>
              <a:rPr lang="en-US" dirty="0"/>
              <a:t>When the flip model button is pressed the then oModel is set to Named model “got” and oModelGot is set as default.</a:t>
            </a:r>
          </a:p>
        </p:txBody>
      </p:sp>
      <p:cxnSp>
        <p:nvCxnSpPr>
          <p:cNvPr id="47" name="Straight Arrow Connector 46">
            <a:extLst>
              <a:ext uri="{FF2B5EF4-FFF2-40B4-BE49-F238E27FC236}">
                <a16:creationId xmlns:a16="http://schemas.microsoft.com/office/drawing/2014/main" id="{925927D5-ADCB-4590-A15F-D9D8E41C094B}"/>
              </a:ext>
            </a:extLst>
          </p:cNvPr>
          <p:cNvCxnSpPr>
            <a:cxnSpLocks/>
            <a:stCxn id="11" idx="3"/>
            <a:endCxn id="55" idx="1"/>
          </p:cNvCxnSpPr>
          <p:nvPr/>
        </p:nvCxnSpPr>
        <p:spPr>
          <a:xfrm>
            <a:off x="3192265" y="3481616"/>
            <a:ext cx="1686160" cy="115432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49" name="Straight Arrow Connector 48">
            <a:extLst>
              <a:ext uri="{FF2B5EF4-FFF2-40B4-BE49-F238E27FC236}">
                <a16:creationId xmlns:a16="http://schemas.microsoft.com/office/drawing/2014/main" id="{6A939E3A-BCA9-491A-89E4-8ED0446AA44C}"/>
              </a:ext>
            </a:extLst>
          </p:cNvPr>
          <p:cNvCxnSpPr>
            <a:cxnSpLocks/>
            <a:stCxn id="12" idx="1"/>
            <a:endCxn id="60" idx="1"/>
          </p:cNvCxnSpPr>
          <p:nvPr/>
        </p:nvCxnSpPr>
        <p:spPr>
          <a:xfrm flipV="1">
            <a:off x="3192266" y="3917630"/>
            <a:ext cx="1691019" cy="112393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51" name="Connector: Elbow 50">
            <a:extLst>
              <a:ext uri="{FF2B5EF4-FFF2-40B4-BE49-F238E27FC236}">
                <a16:creationId xmlns:a16="http://schemas.microsoft.com/office/drawing/2014/main" id="{6A419F9D-92E8-4BF0-9CA8-ED149AE4A048}"/>
              </a:ext>
            </a:extLst>
          </p:cNvPr>
          <p:cNvCxnSpPr>
            <a:cxnSpLocks/>
            <a:endCxn id="71" idx="1"/>
          </p:cNvCxnSpPr>
          <p:nvPr/>
        </p:nvCxnSpPr>
        <p:spPr>
          <a:xfrm rot="16200000" flipV="1">
            <a:off x="7782601" y="4279469"/>
            <a:ext cx="911022" cy="868191"/>
          </a:xfrm>
          <a:prstGeom prst="bentConnector4">
            <a:avLst>
              <a:gd name="adj1" fmla="val 99871"/>
              <a:gd name="adj2" fmla="val 16245"/>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AB2B46F1-3AA7-4D8B-8292-F7D76D635223}"/>
              </a:ext>
            </a:extLst>
          </p:cNvPr>
          <p:cNvSpPr txBox="1"/>
          <p:nvPr/>
        </p:nvSpPr>
        <p:spPr>
          <a:xfrm>
            <a:off x="7808876" y="3903964"/>
            <a:ext cx="1726658" cy="369332"/>
          </a:xfrm>
          <a:prstGeom prst="rect">
            <a:avLst/>
          </a:prstGeom>
          <a:noFill/>
        </p:spPr>
        <p:txBody>
          <a:bodyPr wrap="square" rtlCol="0">
            <a:spAutoFit/>
          </a:bodyPr>
          <a:lstStyle/>
          <a:p>
            <a:r>
              <a:rPr lang="en-US" dirty="0"/>
              <a:t>on Button Press</a:t>
            </a:r>
          </a:p>
        </p:txBody>
      </p:sp>
      <p:sp>
        <p:nvSpPr>
          <p:cNvPr id="55" name="TextBox 54">
            <a:extLst>
              <a:ext uri="{FF2B5EF4-FFF2-40B4-BE49-F238E27FC236}">
                <a16:creationId xmlns:a16="http://schemas.microsoft.com/office/drawing/2014/main" id="{18A542EB-E826-4E1E-91DE-F074B8A3070B}"/>
              </a:ext>
            </a:extLst>
          </p:cNvPr>
          <p:cNvSpPr txBox="1"/>
          <p:nvPr/>
        </p:nvSpPr>
        <p:spPr>
          <a:xfrm>
            <a:off x="4878425" y="4374334"/>
            <a:ext cx="2665380" cy="523220"/>
          </a:xfrm>
          <a:prstGeom prst="rect">
            <a:avLst/>
          </a:prstGeom>
          <a:noFill/>
          <a:ln>
            <a:solidFill>
              <a:srgbClr val="00B050"/>
            </a:solidFill>
          </a:ln>
        </p:spPr>
        <p:txBody>
          <a:bodyPr wrap="square" rtlCol="0">
            <a:spAutoFit/>
          </a:bodyPr>
          <a:lstStyle/>
          <a:p>
            <a:r>
              <a:rPr lang="en-US" sz="1400" dirty="0"/>
              <a:t>sap.ui.getCore().setModel(oModel, “got”);</a:t>
            </a:r>
          </a:p>
        </p:txBody>
      </p:sp>
      <p:sp>
        <p:nvSpPr>
          <p:cNvPr id="60" name="TextBox 59">
            <a:extLst>
              <a:ext uri="{FF2B5EF4-FFF2-40B4-BE49-F238E27FC236}">
                <a16:creationId xmlns:a16="http://schemas.microsoft.com/office/drawing/2014/main" id="{5C5B990D-F2E9-4985-8A51-0EBE30EB02A5}"/>
              </a:ext>
            </a:extLst>
          </p:cNvPr>
          <p:cNvSpPr txBox="1"/>
          <p:nvPr/>
        </p:nvSpPr>
        <p:spPr>
          <a:xfrm>
            <a:off x="4883285" y="3656020"/>
            <a:ext cx="2665380" cy="523220"/>
          </a:xfrm>
          <a:prstGeom prst="rect">
            <a:avLst/>
          </a:prstGeom>
          <a:noFill/>
          <a:ln>
            <a:solidFill>
              <a:srgbClr val="00B0F0"/>
            </a:solidFill>
          </a:ln>
        </p:spPr>
        <p:txBody>
          <a:bodyPr wrap="square" rtlCol="0">
            <a:spAutoFit/>
          </a:bodyPr>
          <a:lstStyle/>
          <a:p>
            <a:r>
              <a:rPr lang="en-US" sz="1400" dirty="0"/>
              <a:t>sap.ui.getCore().setModel(oModelGot);</a:t>
            </a:r>
          </a:p>
        </p:txBody>
      </p:sp>
      <p:sp>
        <p:nvSpPr>
          <p:cNvPr id="71" name="Right Brace 70">
            <a:extLst>
              <a:ext uri="{FF2B5EF4-FFF2-40B4-BE49-F238E27FC236}">
                <a16:creationId xmlns:a16="http://schemas.microsoft.com/office/drawing/2014/main" id="{4D807420-ABE5-477D-A999-F13D791961BD}"/>
              </a:ext>
            </a:extLst>
          </p:cNvPr>
          <p:cNvSpPr/>
          <p:nvPr/>
        </p:nvSpPr>
        <p:spPr>
          <a:xfrm>
            <a:off x="7543805" y="3551929"/>
            <a:ext cx="260211" cy="141224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17547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6E9201B9-A1D0-40B5-8831-3C2FAADDB8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6377" y="1986354"/>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754326"/>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In this exercise we will perform the example which we have discussed in previous slide.</a:t>
            </a:r>
          </a:p>
          <a:p>
            <a:pPr marL="285750" indent="-285750" algn="just">
              <a:buFont typeface="Wingdings" panose="05000000000000000000" pitchFamily="2" charset="2"/>
              <a:buChar char="§"/>
            </a:pPr>
            <a:r>
              <a:rPr lang="en-US" dirty="0"/>
              <a:t>We will add a button to flip the model</a:t>
            </a:r>
          </a:p>
          <a:p>
            <a:pPr marL="285750" indent="-285750" algn="just">
              <a:buFont typeface="Wingdings" panose="05000000000000000000" pitchFamily="2" charset="2"/>
              <a:buChar char="§"/>
            </a:pPr>
            <a:endParaRPr lang="en-US" dirty="0"/>
          </a:p>
          <a:p>
            <a:pPr algn="just"/>
            <a:r>
              <a:rPr lang="en-US" dirty="0"/>
              <a:t>Exercise code:-</a:t>
            </a:r>
          </a:p>
          <a:p>
            <a:pPr marL="285750" indent="-285750">
              <a:buFont typeface="Wingdings" panose="05000000000000000000" pitchFamily="2" charset="2"/>
              <a:buChar char="§"/>
            </a:pPr>
            <a:r>
              <a:rPr lang="en-US" dirty="0"/>
              <a:t>MyXML.view.xml</a:t>
            </a:r>
          </a:p>
          <a:p>
            <a:pPr marL="285750" indent="-285750">
              <a:buFont typeface="Wingdings" panose="05000000000000000000" pitchFamily="2" charset="2"/>
              <a:buChar char="§"/>
            </a:pPr>
            <a:r>
              <a:rPr lang="en-US" dirty="0"/>
              <a:t>MyXML.controller.js</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585686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Playing with Models continue…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923330"/>
          </a:xfrm>
          <a:prstGeom prst="rect">
            <a:avLst/>
          </a:prstGeom>
          <a:noFill/>
        </p:spPr>
        <p:txBody>
          <a:bodyPr wrap="square" rtlCol="0">
            <a:spAutoFit/>
          </a:bodyPr>
          <a:lstStyle/>
          <a:p>
            <a:pPr algn="just"/>
            <a:r>
              <a:rPr lang="en-US" b="1" dirty="0"/>
              <a:t>Example 2:- Delete Row</a:t>
            </a:r>
          </a:p>
          <a:p>
            <a:pPr algn="just"/>
            <a:r>
              <a:rPr lang="en-US" dirty="0"/>
              <a:t>Now, we will add Delete button on top of the Table, on press of the Delete button the selected row will be deleted form the table and if No row is selected a Message Toast will be shown to select a row.</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3" name="Picture 2">
            <a:extLst>
              <a:ext uri="{FF2B5EF4-FFF2-40B4-BE49-F238E27FC236}">
                <a16:creationId xmlns:a16="http://schemas.microsoft.com/office/drawing/2014/main" id="{84BF1F5E-0B00-491B-8486-7D39690E47EF}"/>
              </a:ext>
            </a:extLst>
          </p:cNvPr>
          <p:cNvPicPr>
            <a:picLocks noChangeAspect="1"/>
          </p:cNvPicPr>
          <p:nvPr/>
        </p:nvPicPr>
        <p:blipFill>
          <a:blip r:embed="rId3"/>
          <a:stretch>
            <a:fillRect/>
          </a:stretch>
        </p:blipFill>
        <p:spPr>
          <a:xfrm>
            <a:off x="6183650" y="1943682"/>
            <a:ext cx="5555377" cy="1615058"/>
          </a:xfrm>
          <a:prstGeom prst="rect">
            <a:avLst/>
          </a:prstGeom>
        </p:spPr>
      </p:pic>
      <p:sp>
        <p:nvSpPr>
          <p:cNvPr id="2" name="TextBox 1">
            <a:extLst>
              <a:ext uri="{FF2B5EF4-FFF2-40B4-BE49-F238E27FC236}">
                <a16:creationId xmlns:a16="http://schemas.microsoft.com/office/drawing/2014/main" id="{0499A417-D4B7-4373-A0D3-45B36C7F3AC9}"/>
              </a:ext>
            </a:extLst>
          </p:cNvPr>
          <p:cNvSpPr txBox="1"/>
          <p:nvPr/>
        </p:nvSpPr>
        <p:spPr>
          <a:xfrm>
            <a:off x="261763" y="1823051"/>
            <a:ext cx="3550596" cy="369332"/>
          </a:xfrm>
          <a:prstGeom prst="rect">
            <a:avLst/>
          </a:prstGeom>
          <a:noFill/>
        </p:spPr>
        <p:txBody>
          <a:bodyPr wrap="square" rtlCol="0">
            <a:spAutoFit/>
          </a:bodyPr>
          <a:lstStyle/>
          <a:p>
            <a:r>
              <a:rPr lang="en-US" dirty="0"/>
              <a:t>Flow to perform this task:-</a:t>
            </a:r>
          </a:p>
        </p:txBody>
      </p:sp>
      <p:sp>
        <p:nvSpPr>
          <p:cNvPr id="8" name="Rectangle: Rounded Corners 7">
            <a:extLst>
              <a:ext uri="{FF2B5EF4-FFF2-40B4-BE49-F238E27FC236}">
                <a16:creationId xmlns:a16="http://schemas.microsoft.com/office/drawing/2014/main" id="{1E187082-32BE-4A6A-A0C9-1E3DADC06904}"/>
              </a:ext>
            </a:extLst>
          </p:cNvPr>
          <p:cNvSpPr/>
          <p:nvPr/>
        </p:nvSpPr>
        <p:spPr>
          <a:xfrm>
            <a:off x="1274323" y="2422187"/>
            <a:ext cx="2538036" cy="369332"/>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Select a Row</a:t>
            </a:r>
          </a:p>
        </p:txBody>
      </p:sp>
      <p:sp>
        <p:nvSpPr>
          <p:cNvPr id="9" name="Rectangle: Rounded Corners 8">
            <a:extLst>
              <a:ext uri="{FF2B5EF4-FFF2-40B4-BE49-F238E27FC236}">
                <a16:creationId xmlns:a16="http://schemas.microsoft.com/office/drawing/2014/main" id="{EB6EDA47-58A7-4430-A935-76E1824633FD}"/>
              </a:ext>
            </a:extLst>
          </p:cNvPr>
          <p:cNvSpPr/>
          <p:nvPr/>
        </p:nvSpPr>
        <p:spPr>
          <a:xfrm>
            <a:off x="1274323" y="3390656"/>
            <a:ext cx="2538036" cy="549046"/>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Save index value to a global variable</a:t>
            </a:r>
          </a:p>
        </p:txBody>
      </p:sp>
      <p:cxnSp>
        <p:nvCxnSpPr>
          <p:cNvPr id="11" name="Straight Arrow Connector 10">
            <a:extLst>
              <a:ext uri="{FF2B5EF4-FFF2-40B4-BE49-F238E27FC236}">
                <a16:creationId xmlns:a16="http://schemas.microsoft.com/office/drawing/2014/main" id="{E6763EA9-ED66-4CC6-A9D0-8197FF454047}"/>
              </a:ext>
            </a:extLst>
          </p:cNvPr>
          <p:cNvCxnSpPr>
            <a:stCxn id="8" idx="2"/>
            <a:endCxn id="9" idx="0"/>
          </p:cNvCxnSpPr>
          <p:nvPr/>
        </p:nvCxnSpPr>
        <p:spPr>
          <a:xfrm>
            <a:off x="2543341" y="2791519"/>
            <a:ext cx="0" cy="599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ight Brace 11">
            <a:extLst>
              <a:ext uri="{FF2B5EF4-FFF2-40B4-BE49-F238E27FC236}">
                <a16:creationId xmlns:a16="http://schemas.microsoft.com/office/drawing/2014/main" id="{60A4F229-1BE5-4F92-83E9-4A6C3F44A840}"/>
              </a:ext>
            </a:extLst>
          </p:cNvPr>
          <p:cNvSpPr/>
          <p:nvPr/>
        </p:nvSpPr>
        <p:spPr>
          <a:xfrm>
            <a:off x="3812359" y="2276272"/>
            <a:ext cx="535895" cy="176097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A169D2FE-C835-4CF2-A515-5A418E4E4400}"/>
              </a:ext>
            </a:extLst>
          </p:cNvPr>
          <p:cNvSpPr txBox="1"/>
          <p:nvPr/>
        </p:nvSpPr>
        <p:spPr>
          <a:xfrm>
            <a:off x="4484451" y="2957209"/>
            <a:ext cx="1410511" cy="923330"/>
          </a:xfrm>
          <a:prstGeom prst="rect">
            <a:avLst/>
          </a:prstGeom>
          <a:noFill/>
        </p:spPr>
        <p:txBody>
          <a:bodyPr wrap="square" rtlCol="0">
            <a:spAutoFit/>
          </a:bodyPr>
          <a:lstStyle/>
          <a:p>
            <a:r>
              <a:rPr lang="en-US" dirty="0"/>
              <a:t>On Selecting a row in the table</a:t>
            </a:r>
          </a:p>
        </p:txBody>
      </p:sp>
      <p:sp>
        <p:nvSpPr>
          <p:cNvPr id="14" name="Rectangle: Rounded Corners 13">
            <a:extLst>
              <a:ext uri="{FF2B5EF4-FFF2-40B4-BE49-F238E27FC236}">
                <a16:creationId xmlns:a16="http://schemas.microsoft.com/office/drawing/2014/main" id="{19D6044E-8D15-4DEB-85D9-A652163D7D14}"/>
              </a:ext>
            </a:extLst>
          </p:cNvPr>
          <p:cNvSpPr/>
          <p:nvPr/>
        </p:nvSpPr>
        <p:spPr>
          <a:xfrm>
            <a:off x="2149814" y="4406577"/>
            <a:ext cx="2538036" cy="54904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Access the value of index global variable</a:t>
            </a:r>
          </a:p>
        </p:txBody>
      </p:sp>
      <p:sp>
        <p:nvSpPr>
          <p:cNvPr id="17" name="Rectangle: Rounded Corners 16">
            <a:extLst>
              <a:ext uri="{FF2B5EF4-FFF2-40B4-BE49-F238E27FC236}">
                <a16:creationId xmlns:a16="http://schemas.microsoft.com/office/drawing/2014/main" id="{39E9AF82-13BB-4660-AE87-9B3BB4D65D6A}"/>
              </a:ext>
            </a:extLst>
          </p:cNvPr>
          <p:cNvSpPr/>
          <p:nvPr/>
        </p:nvSpPr>
        <p:spPr>
          <a:xfrm>
            <a:off x="2149814" y="5683756"/>
            <a:ext cx="2538036" cy="54904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Check if the variable is equal to undefined</a:t>
            </a:r>
          </a:p>
        </p:txBody>
      </p:sp>
      <p:cxnSp>
        <p:nvCxnSpPr>
          <p:cNvPr id="19" name="Straight Arrow Connector 18">
            <a:extLst>
              <a:ext uri="{FF2B5EF4-FFF2-40B4-BE49-F238E27FC236}">
                <a16:creationId xmlns:a16="http://schemas.microsoft.com/office/drawing/2014/main" id="{3392A0CA-5348-473C-92CC-552AE8B8CEB7}"/>
              </a:ext>
            </a:extLst>
          </p:cNvPr>
          <p:cNvCxnSpPr>
            <a:cxnSpLocks/>
            <a:stCxn id="14" idx="2"/>
            <a:endCxn id="17" idx="0"/>
          </p:cNvCxnSpPr>
          <p:nvPr/>
        </p:nvCxnSpPr>
        <p:spPr>
          <a:xfrm>
            <a:off x="3418832" y="4955623"/>
            <a:ext cx="0" cy="728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extLst>
              <a:ext uri="{FF2B5EF4-FFF2-40B4-BE49-F238E27FC236}">
                <a16:creationId xmlns:a16="http://schemas.microsoft.com/office/drawing/2014/main" id="{0737EC54-83A1-4819-B13E-C3ADB79B69C8}"/>
              </a:ext>
            </a:extLst>
          </p:cNvPr>
          <p:cNvSpPr/>
          <p:nvPr/>
        </p:nvSpPr>
        <p:spPr>
          <a:xfrm>
            <a:off x="5948465" y="4328178"/>
            <a:ext cx="2538036" cy="549046"/>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If it is undefine then show Message Toast</a:t>
            </a:r>
          </a:p>
        </p:txBody>
      </p:sp>
      <p:cxnSp>
        <p:nvCxnSpPr>
          <p:cNvPr id="23" name="Connector: Elbow 22">
            <a:extLst>
              <a:ext uri="{FF2B5EF4-FFF2-40B4-BE49-F238E27FC236}">
                <a16:creationId xmlns:a16="http://schemas.microsoft.com/office/drawing/2014/main" id="{5D1D708C-37B4-438B-B1EB-5B7E50020A34}"/>
              </a:ext>
            </a:extLst>
          </p:cNvPr>
          <p:cNvCxnSpPr>
            <a:cxnSpLocks/>
            <a:stCxn id="17" idx="3"/>
            <a:endCxn id="21" idx="1"/>
          </p:cNvCxnSpPr>
          <p:nvPr/>
        </p:nvCxnSpPr>
        <p:spPr>
          <a:xfrm flipV="1">
            <a:off x="4687850" y="4602701"/>
            <a:ext cx="1260615" cy="1355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61B920E6-0C20-4750-90A2-CAB9C09C4476}"/>
              </a:ext>
            </a:extLst>
          </p:cNvPr>
          <p:cNvSpPr/>
          <p:nvPr/>
        </p:nvSpPr>
        <p:spPr>
          <a:xfrm>
            <a:off x="5948465" y="6105747"/>
            <a:ext cx="2538036" cy="549046"/>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Remove the index from the default model</a:t>
            </a:r>
          </a:p>
        </p:txBody>
      </p:sp>
      <p:cxnSp>
        <p:nvCxnSpPr>
          <p:cNvPr id="34" name="Connector: Elbow 33">
            <a:extLst>
              <a:ext uri="{FF2B5EF4-FFF2-40B4-BE49-F238E27FC236}">
                <a16:creationId xmlns:a16="http://schemas.microsoft.com/office/drawing/2014/main" id="{4203F7FA-4548-4D23-A72E-F71531D4792E}"/>
              </a:ext>
            </a:extLst>
          </p:cNvPr>
          <p:cNvCxnSpPr>
            <a:cxnSpLocks/>
            <a:stCxn id="17" idx="3"/>
            <a:endCxn id="25" idx="1"/>
          </p:cNvCxnSpPr>
          <p:nvPr/>
        </p:nvCxnSpPr>
        <p:spPr>
          <a:xfrm>
            <a:off x="4687850" y="5958279"/>
            <a:ext cx="1260615" cy="4219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BE4C860-FCEC-4D76-B721-469D6A4E42CD}"/>
              </a:ext>
            </a:extLst>
          </p:cNvPr>
          <p:cNvSpPr txBox="1"/>
          <p:nvPr/>
        </p:nvSpPr>
        <p:spPr>
          <a:xfrm>
            <a:off x="4839065" y="5171403"/>
            <a:ext cx="719846" cy="369332"/>
          </a:xfrm>
          <a:prstGeom prst="rect">
            <a:avLst/>
          </a:prstGeom>
          <a:noFill/>
        </p:spPr>
        <p:txBody>
          <a:bodyPr wrap="square" rtlCol="0">
            <a:spAutoFit/>
          </a:bodyPr>
          <a:lstStyle/>
          <a:p>
            <a:r>
              <a:rPr lang="en-US" dirty="0"/>
              <a:t>Yes</a:t>
            </a:r>
          </a:p>
        </p:txBody>
      </p:sp>
      <p:sp>
        <p:nvSpPr>
          <p:cNvPr id="40" name="TextBox 39">
            <a:extLst>
              <a:ext uri="{FF2B5EF4-FFF2-40B4-BE49-F238E27FC236}">
                <a16:creationId xmlns:a16="http://schemas.microsoft.com/office/drawing/2014/main" id="{BCDF5A33-CD70-4EA6-9DA8-4FF495D37DCB}"/>
              </a:ext>
            </a:extLst>
          </p:cNvPr>
          <p:cNvSpPr txBox="1"/>
          <p:nvPr/>
        </p:nvSpPr>
        <p:spPr>
          <a:xfrm>
            <a:off x="5243210" y="6385666"/>
            <a:ext cx="719846" cy="369332"/>
          </a:xfrm>
          <a:prstGeom prst="rect">
            <a:avLst/>
          </a:prstGeom>
          <a:noFill/>
        </p:spPr>
        <p:txBody>
          <a:bodyPr wrap="square" rtlCol="0">
            <a:spAutoFit/>
          </a:bodyPr>
          <a:lstStyle/>
          <a:p>
            <a:r>
              <a:rPr lang="en-US" dirty="0"/>
              <a:t>No</a:t>
            </a:r>
          </a:p>
        </p:txBody>
      </p:sp>
      <p:sp>
        <p:nvSpPr>
          <p:cNvPr id="43" name="Rectangle: Rounded Corners 42">
            <a:extLst>
              <a:ext uri="{FF2B5EF4-FFF2-40B4-BE49-F238E27FC236}">
                <a16:creationId xmlns:a16="http://schemas.microsoft.com/office/drawing/2014/main" id="{00F22A51-E468-43AB-9547-9B3CE08AD4D0}"/>
              </a:ext>
            </a:extLst>
          </p:cNvPr>
          <p:cNvSpPr/>
          <p:nvPr/>
        </p:nvSpPr>
        <p:spPr>
          <a:xfrm>
            <a:off x="9272081" y="5661498"/>
            <a:ext cx="2566482" cy="593075"/>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Set the global variable to undefined</a:t>
            </a:r>
          </a:p>
        </p:txBody>
      </p:sp>
      <p:cxnSp>
        <p:nvCxnSpPr>
          <p:cNvPr id="45" name="Connector: Elbow 44">
            <a:extLst>
              <a:ext uri="{FF2B5EF4-FFF2-40B4-BE49-F238E27FC236}">
                <a16:creationId xmlns:a16="http://schemas.microsoft.com/office/drawing/2014/main" id="{48C27D8A-D3B8-4879-9CDB-BF8E73BC0194}"/>
              </a:ext>
            </a:extLst>
          </p:cNvPr>
          <p:cNvCxnSpPr>
            <a:stCxn id="25" idx="3"/>
            <a:endCxn id="43" idx="1"/>
          </p:cNvCxnSpPr>
          <p:nvPr/>
        </p:nvCxnSpPr>
        <p:spPr>
          <a:xfrm flipV="1">
            <a:off x="8486501" y="5958036"/>
            <a:ext cx="785580" cy="4222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Left Brace 45">
            <a:extLst>
              <a:ext uri="{FF2B5EF4-FFF2-40B4-BE49-F238E27FC236}">
                <a16:creationId xmlns:a16="http://schemas.microsoft.com/office/drawing/2014/main" id="{5C409A92-FBCA-4489-96A2-1BE143CDED9B}"/>
              </a:ext>
            </a:extLst>
          </p:cNvPr>
          <p:cNvSpPr/>
          <p:nvPr/>
        </p:nvSpPr>
        <p:spPr>
          <a:xfrm>
            <a:off x="1643968" y="4328178"/>
            <a:ext cx="505845" cy="234118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7" name="TextBox 46">
            <a:extLst>
              <a:ext uri="{FF2B5EF4-FFF2-40B4-BE49-F238E27FC236}">
                <a16:creationId xmlns:a16="http://schemas.microsoft.com/office/drawing/2014/main" id="{C9575EC8-2665-4EA0-85EB-E2259DFFE1AF}"/>
              </a:ext>
            </a:extLst>
          </p:cNvPr>
          <p:cNvSpPr txBox="1"/>
          <p:nvPr/>
        </p:nvSpPr>
        <p:spPr>
          <a:xfrm>
            <a:off x="261762" y="5041860"/>
            <a:ext cx="1498497" cy="646331"/>
          </a:xfrm>
          <a:prstGeom prst="rect">
            <a:avLst/>
          </a:prstGeom>
          <a:noFill/>
        </p:spPr>
        <p:txBody>
          <a:bodyPr wrap="square" rtlCol="0">
            <a:spAutoFit/>
          </a:bodyPr>
          <a:lstStyle/>
          <a:p>
            <a:r>
              <a:rPr lang="en-US" dirty="0"/>
              <a:t>on Press of Delete Button</a:t>
            </a:r>
          </a:p>
        </p:txBody>
      </p:sp>
    </p:spTree>
    <p:extLst>
      <p:ext uri="{BB962C8B-B14F-4D97-AF65-F5344CB8AC3E}">
        <p14:creationId xmlns:p14="http://schemas.microsoft.com/office/powerpoint/2010/main" val="2753621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3DA45436-8428-453E-80D0-800FC11626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7768" y="1490171"/>
            <a:ext cx="5962650" cy="4648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3</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477328"/>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t>Now we will perform the Delete row task discussed in Previous Slide</a:t>
            </a:r>
          </a:p>
          <a:p>
            <a:pPr algn="just"/>
            <a:endParaRPr lang="en-US" dirty="0"/>
          </a:p>
          <a:p>
            <a:pPr algn="just"/>
            <a:r>
              <a:rPr lang="en-US" dirty="0"/>
              <a:t>Exercise Code:-</a:t>
            </a:r>
          </a:p>
          <a:p>
            <a:pPr marL="285750" indent="-285750" algn="just">
              <a:buFont typeface="Wingdings" panose="05000000000000000000" pitchFamily="2" charset="2"/>
              <a:buChar char="§"/>
            </a:pPr>
            <a:r>
              <a:rPr lang="en-US" dirty="0"/>
              <a:t>MyXML.view.xml</a:t>
            </a:r>
          </a:p>
          <a:p>
            <a:pPr marL="285750" indent="-285750" algn="just">
              <a:buFont typeface="Wingdings" panose="05000000000000000000" pitchFamily="2" charset="2"/>
              <a:buChar char="§"/>
            </a:pPr>
            <a:r>
              <a:rPr lang="en-US" dirty="0"/>
              <a:t>MyXML.controller.js </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39329642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4338</TotalTime>
  <Words>871</Words>
  <Application>Microsoft Office PowerPoint</Application>
  <PresentationFormat>Widescreen</PresentationFormat>
  <Paragraphs>119</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Cooper Black</vt:lpstr>
      <vt:lpstr>SAPRegular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37</cp:revision>
  <dcterms:created xsi:type="dcterms:W3CDTF">2021-09-02T13:28:35Z</dcterms:created>
  <dcterms:modified xsi:type="dcterms:W3CDTF">2021-09-06T10:10:33Z</dcterms:modified>
</cp:coreProperties>
</file>

<file path=docProps/thumbnail.jpeg>
</file>